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Aleo" panose="020B0604020202020204" charset="0"/>
      <p:bold r:id="rId18"/>
      <p:boldItalic r:id="rId19"/>
    </p:embeddedFont>
    <p:embeddedFont>
      <p:font typeface="Arimo" panose="020B0604020202020204" charset="0"/>
      <p:bold r:id="rId20"/>
      <p:boldItalic r:id="rId21"/>
    </p:embeddedFont>
    <p:embeddedFont>
      <p:font typeface="Assistant" pitchFamily="2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morant Garamond" panose="020B0604020202020204" charset="0"/>
      <p:bold r:id="rId28"/>
      <p:boldItalic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56d4d95fe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156d4d95fe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56d4d95fe_2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156d4d95fe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6d4d95fe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56d4d95fe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56d4d95fe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156d4d95fe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56d4d95fe_2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156d4d95fe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56d4d95fe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156d4d95fe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56d4d95fe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156d4d95fe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56d4d95fe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156d4d95fe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6d4d95fe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156d4d95fe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56d4d95fe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156d4d95fe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5b68109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15b68109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56d4d95fe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156d4d95fe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6d4d95fe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156d4d95fe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56d4d95fe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156d4d95fe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-336121" y="3451364"/>
            <a:ext cx="9872433" cy="1886198"/>
            <a:chOff x="0" y="0"/>
            <a:chExt cx="26326489" cy="5029860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26326489" cy="502986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2480585" y="1120347"/>
              <a:ext cx="10487400" cy="29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GUNATHILAKA R.M.SM    -   E/17/100</a:t>
              </a:r>
              <a:endParaRPr sz="700"/>
            </a:p>
            <a:p>
              <a:pPr marL="0" marR="0" lvl="0" indent="0" algn="l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PERERA K.S.D                   -      E/17/246</a:t>
              </a:r>
              <a:endParaRPr sz="700"/>
            </a:p>
            <a:p>
              <a:pPr marL="0" marR="0" lvl="0" indent="0" algn="l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RATHNAYAKA R.L.D.A.S  -    E/17/284  </a:t>
              </a:r>
              <a:endParaRPr sz="700"/>
            </a:p>
            <a:p>
              <a:pPr marL="0" marR="0" lvl="0" indent="0" algn="l" rtl="0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32" name="Google Shape;132;p25"/>
          <p:cNvSpPr/>
          <p:nvPr/>
        </p:nvSpPr>
        <p:spPr>
          <a:xfrm>
            <a:off x="8151241" y="-16564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l="927" t="3787" r="34708" b="7815"/>
          <a:stretch/>
        </p:blipFill>
        <p:spPr>
          <a:xfrm>
            <a:off x="5269625" y="0"/>
            <a:ext cx="3867796" cy="353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4932800" y="4111917"/>
            <a:ext cx="4317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PRODUCT OWNER - MR. NUWAN JALIYAGODA</a:t>
            </a:r>
            <a:endParaRPr sz="700" dirty="0"/>
          </a:p>
        </p:txBody>
      </p:sp>
      <p:sp>
        <p:nvSpPr>
          <p:cNvPr id="135" name="Google Shape;135;p25"/>
          <p:cNvSpPr txBox="1"/>
          <p:nvPr/>
        </p:nvSpPr>
        <p:spPr>
          <a:xfrm>
            <a:off x="542925" y="1254309"/>
            <a:ext cx="4086549" cy="124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Document Tag Generator</a:t>
            </a:r>
            <a:endParaRPr sz="700"/>
          </a:p>
        </p:txBody>
      </p:sp>
      <p:sp>
        <p:nvSpPr>
          <p:cNvPr id="136" name="Google Shape;136;p25"/>
          <p:cNvSpPr txBox="1"/>
          <p:nvPr/>
        </p:nvSpPr>
        <p:spPr>
          <a:xfrm>
            <a:off x="231400" y="3581650"/>
            <a:ext cx="1593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GROUP - 08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>
            <a:off x="4857750" y="-66794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973010" y="-66794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1526857" y="2198890"/>
            <a:ext cx="2786217" cy="57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Key Problems</a:t>
            </a:r>
            <a:endParaRPr sz="700"/>
          </a:p>
        </p:txBody>
      </p:sp>
      <p:grpSp>
        <p:nvGrpSpPr>
          <p:cNvPr id="282" name="Google Shape;282;p34"/>
          <p:cNvGrpSpPr/>
          <p:nvPr/>
        </p:nvGrpSpPr>
        <p:grpSpPr>
          <a:xfrm>
            <a:off x="5035104" y="495300"/>
            <a:ext cx="4118422" cy="572565"/>
            <a:chOff x="0" y="0"/>
            <a:chExt cx="10982457" cy="1526839"/>
          </a:xfrm>
        </p:grpSpPr>
        <p:pic>
          <p:nvPicPr>
            <p:cNvPr id="283" name="Google Shape;28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857880" cy="1526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4"/>
            <p:cNvSpPr txBox="1"/>
            <p:nvPr/>
          </p:nvSpPr>
          <p:spPr>
            <a:xfrm>
              <a:off x="2688949" y="349250"/>
              <a:ext cx="8293508" cy="703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LIMITED DATA</a:t>
              </a:r>
              <a:endParaRPr sz="700"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5061059" y="1630716"/>
            <a:ext cx="4092466" cy="568173"/>
            <a:chOff x="0" y="63501"/>
            <a:chExt cx="10913243" cy="1515128"/>
          </a:xfrm>
        </p:grpSpPr>
        <p:pic>
          <p:nvPicPr>
            <p:cNvPr id="286" name="Google Shape;28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63501"/>
              <a:ext cx="1517024" cy="1515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4"/>
            <p:cNvSpPr txBox="1"/>
            <p:nvPr/>
          </p:nvSpPr>
          <p:spPr>
            <a:xfrm>
              <a:off x="2619736" y="273754"/>
              <a:ext cx="8293507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 dirty="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DESCRIPTIONS MAY NOT ACCURATE.</a:t>
              </a:r>
              <a:endParaRPr sz="700" dirty="0"/>
            </a:p>
          </p:txBody>
        </p:sp>
      </p:grpSp>
      <p:grpSp>
        <p:nvGrpSpPr>
          <p:cNvPr id="288" name="Google Shape;288;p34"/>
          <p:cNvGrpSpPr/>
          <p:nvPr/>
        </p:nvGrpSpPr>
        <p:grpSpPr>
          <a:xfrm>
            <a:off x="5117919" y="2608806"/>
            <a:ext cx="4035607" cy="607984"/>
            <a:chOff x="0" y="7453"/>
            <a:chExt cx="10761618" cy="1621291"/>
          </a:xfrm>
        </p:grpSpPr>
        <p:pic>
          <p:nvPicPr>
            <p:cNvPr id="289" name="Google Shape;289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7453"/>
              <a:ext cx="1365398" cy="1365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4"/>
            <p:cNvSpPr txBox="1"/>
            <p:nvPr/>
          </p:nvSpPr>
          <p:spPr>
            <a:xfrm>
              <a:off x="2468109" y="171458"/>
              <a:ext cx="8293509" cy="1457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 dirty="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LABELED TAGS MAY BE IRRELEVANT</a:t>
              </a:r>
              <a:endParaRPr sz="700" dirty="0"/>
            </a:p>
          </p:txBody>
        </p:sp>
      </p:grpSp>
      <p:grpSp>
        <p:nvGrpSpPr>
          <p:cNvPr id="291" name="Google Shape;291;p34"/>
          <p:cNvGrpSpPr/>
          <p:nvPr/>
        </p:nvGrpSpPr>
        <p:grpSpPr>
          <a:xfrm>
            <a:off x="5071597" y="3720162"/>
            <a:ext cx="4081929" cy="674401"/>
            <a:chOff x="0" y="0"/>
            <a:chExt cx="10885142" cy="1798402"/>
          </a:xfrm>
        </p:grpSpPr>
        <p:pic>
          <p:nvPicPr>
            <p:cNvPr id="292" name="Google Shape;292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663250" cy="166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4"/>
            <p:cNvSpPr txBox="1"/>
            <p:nvPr/>
          </p:nvSpPr>
          <p:spPr>
            <a:xfrm>
              <a:off x="2591634" y="341117"/>
              <a:ext cx="8293508" cy="1457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 dirty="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NEED A MANUAL DATA LABELING</a:t>
              </a:r>
              <a:endParaRPr sz="700" dirty="0"/>
            </a:p>
          </p:txBody>
        </p:sp>
      </p:grpSp>
      <p:sp>
        <p:nvSpPr>
          <p:cNvPr id="294" name="Google Shape;294;p34"/>
          <p:cNvSpPr/>
          <p:nvPr/>
        </p:nvSpPr>
        <p:spPr>
          <a:xfrm>
            <a:off x="0" y="-66794"/>
            <a:ext cx="985684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1085949" y="1004366"/>
            <a:ext cx="1248342" cy="4058172"/>
            <a:chOff x="0" y="0"/>
            <a:chExt cx="3328912" cy="10821792"/>
          </a:xfrm>
        </p:grpSpPr>
        <p:pic>
          <p:nvPicPr>
            <p:cNvPr id="300" name="Google Shape;300;p35"/>
            <p:cNvPicPr preferRelativeResize="0"/>
            <p:nvPr/>
          </p:nvPicPr>
          <p:blipFill rotWithShape="1">
            <a:blip r:embed="rId3">
              <a:alphaModFix/>
            </a:blip>
            <a:srcRect t="263" r="52378"/>
            <a:stretch/>
          </p:blipFill>
          <p:spPr>
            <a:xfrm>
              <a:off x="195915" y="0"/>
              <a:ext cx="3061823" cy="8607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8576254"/>
              <a:ext cx="3328912" cy="22455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35"/>
          <p:cNvPicPr preferRelativeResize="0"/>
          <p:nvPr/>
        </p:nvPicPr>
        <p:blipFill rotWithShape="1">
          <a:blip r:embed="rId5">
            <a:alphaModFix/>
          </a:blip>
          <a:srcRect r="10359"/>
          <a:stretch/>
        </p:blipFill>
        <p:spPr>
          <a:xfrm>
            <a:off x="6497465" y="1574828"/>
            <a:ext cx="2359067" cy="23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0" y="196850"/>
            <a:ext cx="9144000" cy="49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Plan  Of  Work</a:t>
            </a:r>
            <a:endParaRPr sz="700"/>
          </a:p>
        </p:txBody>
      </p:sp>
      <p:sp>
        <p:nvSpPr>
          <p:cNvPr id="304" name="Google Shape;304;p35"/>
          <p:cNvSpPr txBox="1"/>
          <p:nvPr/>
        </p:nvSpPr>
        <p:spPr>
          <a:xfrm>
            <a:off x="2567968" y="1061861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Requirement analyzing and system analyzing. </a:t>
            </a:r>
            <a:endParaRPr sz="700"/>
          </a:p>
        </p:txBody>
      </p:sp>
      <p:sp>
        <p:nvSpPr>
          <p:cNvPr id="305" name="Google Shape;305;p35"/>
          <p:cNvSpPr txBox="1"/>
          <p:nvPr/>
        </p:nvSpPr>
        <p:spPr>
          <a:xfrm>
            <a:off x="2567968" y="1915605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Gather data and convert them into specific formats.</a:t>
            </a:r>
            <a:endParaRPr sz="700"/>
          </a:p>
        </p:txBody>
      </p:sp>
      <p:sp>
        <p:nvSpPr>
          <p:cNvPr id="306" name="Google Shape;306;p35"/>
          <p:cNvSpPr txBox="1"/>
          <p:nvPr/>
        </p:nvSpPr>
        <p:spPr>
          <a:xfrm>
            <a:off x="2567968" y="3684909"/>
            <a:ext cx="3833228" cy="28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Testing</a:t>
            </a:r>
            <a:endParaRPr sz="700"/>
          </a:p>
        </p:txBody>
      </p:sp>
      <p:sp>
        <p:nvSpPr>
          <p:cNvPr id="307" name="Google Shape;307;p35"/>
          <p:cNvSpPr txBox="1"/>
          <p:nvPr/>
        </p:nvSpPr>
        <p:spPr>
          <a:xfrm>
            <a:off x="2567968" y="4489196"/>
            <a:ext cx="3833228" cy="28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Deployment and Maintenance</a:t>
            </a:r>
            <a:endParaRPr sz="700"/>
          </a:p>
        </p:txBody>
      </p:sp>
      <p:sp>
        <p:nvSpPr>
          <p:cNvPr id="308" name="Google Shape;308;p35"/>
          <p:cNvSpPr txBox="1"/>
          <p:nvPr/>
        </p:nvSpPr>
        <p:spPr>
          <a:xfrm>
            <a:off x="2567968" y="2717285"/>
            <a:ext cx="3833228" cy="57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Implementation of the model and integration with API.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3258317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6318264" y="-23603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238125" y="2018286"/>
            <a:ext cx="2756641" cy="1957672"/>
            <a:chOff x="0" y="-47625"/>
            <a:chExt cx="7351041" cy="5220459"/>
          </a:xfrm>
        </p:grpSpPr>
        <p:sp>
          <p:nvSpPr>
            <p:cNvPr id="316" name="Google Shape;316;p36"/>
            <p:cNvSpPr txBox="1"/>
            <p:nvPr/>
          </p:nvSpPr>
          <p:spPr>
            <a:xfrm>
              <a:off x="0" y="-47625"/>
              <a:ext cx="7351041" cy="1634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R.M.S.M. GUNATHILAKA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E/17/100</a:t>
              </a:r>
              <a:endParaRPr sz="700"/>
            </a:p>
          </p:txBody>
        </p:sp>
        <p:sp>
          <p:nvSpPr>
            <p:cNvPr id="317" name="Google Shape;317;p36"/>
            <p:cNvSpPr txBox="1"/>
            <p:nvPr/>
          </p:nvSpPr>
          <p:spPr>
            <a:xfrm>
              <a:off x="0" y="2119119"/>
              <a:ext cx="7161432" cy="305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55600" marR="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lang="en" sz="17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Front End </a:t>
              </a:r>
              <a:endParaRPr sz="700"/>
            </a:p>
            <a:p>
              <a:pPr marL="355600" marR="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lang="en" sz="17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Back End</a:t>
              </a:r>
              <a:endParaRPr sz="700"/>
            </a:p>
            <a:p>
              <a:pPr marL="355600" marR="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lang="en" sz="17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Tensorflow</a:t>
              </a:r>
              <a:endParaRPr sz="700"/>
            </a:p>
            <a:p>
              <a:pPr marL="355600" marR="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Font typeface="Arial"/>
                <a:buChar char="•"/>
              </a:pPr>
              <a:r>
                <a:rPr lang="en" sz="17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Cloud Computing</a:t>
              </a:r>
              <a:endParaRPr sz="700"/>
            </a:p>
          </p:txBody>
        </p:sp>
      </p:grpSp>
      <p:sp>
        <p:nvSpPr>
          <p:cNvPr id="319" name="Google Shape;319;p36"/>
          <p:cNvSpPr txBox="1"/>
          <p:nvPr/>
        </p:nvSpPr>
        <p:spPr>
          <a:xfrm>
            <a:off x="3559651" y="1968880"/>
            <a:ext cx="2515553" cy="61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K.S.D. PERERA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E/17/246</a:t>
            </a:r>
            <a:endParaRPr sz="700"/>
          </a:p>
        </p:txBody>
      </p:sp>
      <p:sp>
        <p:nvSpPr>
          <p:cNvPr id="320" name="Google Shape;320;p36"/>
          <p:cNvSpPr txBox="1"/>
          <p:nvPr/>
        </p:nvSpPr>
        <p:spPr>
          <a:xfrm>
            <a:off x="3559651" y="2761759"/>
            <a:ext cx="2450668" cy="183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1" indent="-184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B1E"/>
              </a:buClr>
              <a:buSzPts val="1700"/>
              <a:buFont typeface="Arial"/>
              <a:buChar char="•"/>
            </a:pPr>
            <a:r>
              <a:rPr lang="en" sz="1700" b="0" i="0" u="none" strike="noStrike" cap="none" dirty="0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Front End</a:t>
            </a:r>
            <a:r>
              <a:rPr lang="en" sz="1700" b="0" i="0" u="none" strike="noStrike" cap="none" dirty="0">
                <a:solidFill>
                  <a:srgbClr val="111B1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700" dirty="0"/>
          </a:p>
          <a:p>
            <a:pPr marL="355600" marR="0" lvl="1" indent="-184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B1E"/>
              </a:buClr>
              <a:buSzPts val="1700"/>
              <a:buFont typeface="Arial"/>
              <a:buChar char="•"/>
            </a:pPr>
            <a:r>
              <a:rPr lang="en" sz="1700" b="0" i="0" u="none" strike="noStrike" cap="none" dirty="0">
                <a:solidFill>
                  <a:srgbClr val="111B1E"/>
                </a:solidFill>
                <a:latin typeface="Assistant" pitchFamily="2" charset="-79"/>
                <a:ea typeface="Arimo"/>
                <a:cs typeface="Assistant" pitchFamily="2" charset="-79"/>
                <a:sym typeface="Arimo"/>
              </a:rPr>
              <a:t>Back End</a:t>
            </a:r>
            <a:endParaRPr sz="700" dirty="0">
              <a:latin typeface="Assistant" pitchFamily="2" charset="-79"/>
              <a:cs typeface="Assistant" pitchFamily="2" charset="-79"/>
            </a:endParaRPr>
          </a:p>
          <a:p>
            <a:pPr marL="355600" marR="0" lvl="1" indent="-184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B1E"/>
              </a:buClr>
              <a:buSzPts val="1700"/>
              <a:buFont typeface="Arial"/>
              <a:buChar char="•"/>
            </a:pPr>
            <a:r>
              <a:rPr lang="en" sz="1700" i="0" u="none" strike="noStrike" cap="none" dirty="0">
                <a:solidFill>
                  <a:srgbClr val="111B1E"/>
                </a:solidFill>
                <a:latin typeface="Assistant" pitchFamily="2" charset="-79"/>
                <a:ea typeface="Arimo"/>
                <a:cs typeface="Assistant" pitchFamily="2" charset="-79"/>
                <a:sym typeface="Arimo"/>
              </a:rPr>
              <a:t>Tensorflow</a:t>
            </a:r>
            <a:endParaRPr sz="700" dirty="0">
              <a:latin typeface="Assistant" pitchFamily="2" charset="-79"/>
              <a:cs typeface="Assistant" pitchFamily="2" charset="-79"/>
            </a:endParaRPr>
          </a:p>
          <a:p>
            <a:pPr marL="355600" marR="0" lvl="1" indent="-1841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11B1E"/>
              </a:buClr>
              <a:buSzPts val="1700"/>
              <a:buFont typeface="Arial"/>
              <a:buChar char="•"/>
            </a:pPr>
            <a:r>
              <a:rPr lang="en" sz="1700" b="0" i="0" u="none" strike="noStrike" cap="none" dirty="0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Cloud Computing.</a:t>
            </a:r>
            <a:endParaRPr sz="7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321" name="Google Shape;321;p36"/>
          <p:cNvGrpSpPr/>
          <p:nvPr/>
        </p:nvGrpSpPr>
        <p:grpSpPr>
          <a:xfrm>
            <a:off x="6533198" y="1993185"/>
            <a:ext cx="2515500" cy="2257895"/>
            <a:chOff x="0" y="-47625"/>
            <a:chExt cx="6708000" cy="6021053"/>
          </a:xfrm>
        </p:grpSpPr>
        <p:sp>
          <p:nvSpPr>
            <p:cNvPr id="322" name="Google Shape;322;p36"/>
            <p:cNvSpPr txBox="1"/>
            <p:nvPr/>
          </p:nvSpPr>
          <p:spPr>
            <a:xfrm>
              <a:off x="0" y="-47625"/>
              <a:ext cx="6708000" cy="179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R.L.D.A.S. </a:t>
              </a:r>
              <a:r>
                <a:rPr lang="en" sz="1900" b="1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RATHNAYAKA</a:t>
              </a:r>
              <a:endParaRPr sz="700"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E/17/284</a:t>
              </a:r>
              <a:endParaRPr sz="700"/>
            </a:p>
          </p:txBody>
        </p:sp>
        <p:sp>
          <p:nvSpPr>
            <p:cNvPr id="323" name="Google Shape;323;p36"/>
            <p:cNvSpPr txBox="1"/>
            <p:nvPr/>
          </p:nvSpPr>
          <p:spPr>
            <a:xfrm>
              <a:off x="0" y="2066719"/>
              <a:ext cx="6535200" cy="3906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5560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 dirty="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Front End</a:t>
              </a:r>
              <a:r>
                <a:rPr lang="en" sz="1700" dirty="0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 sz="700" dirty="0">
                <a:solidFill>
                  <a:schemeClr val="dk1"/>
                </a:solidFill>
              </a:endParaRPr>
            </a:p>
            <a:p>
              <a:pPr marL="35560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 dirty="0">
                  <a:solidFill>
                    <a:srgbClr val="111B1E"/>
                  </a:solidFill>
                  <a:latin typeface="Assistant" pitchFamily="2" charset="-79"/>
                  <a:ea typeface="Arimo"/>
                  <a:cs typeface="Assistant" pitchFamily="2" charset="-79"/>
                  <a:sym typeface="Arimo"/>
                </a:rPr>
                <a:t>Back End</a:t>
              </a:r>
              <a:endParaRPr sz="700" dirty="0">
                <a:solidFill>
                  <a:schemeClr val="dk1"/>
                </a:solidFill>
                <a:latin typeface="Assistant" pitchFamily="2" charset="-79"/>
                <a:cs typeface="Assistant" pitchFamily="2" charset="-79"/>
              </a:endParaRPr>
            </a:p>
            <a:p>
              <a:pPr marL="35560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 dirty="0">
                  <a:solidFill>
                    <a:srgbClr val="111B1E"/>
                  </a:solidFill>
                  <a:latin typeface="Assistant" pitchFamily="2" charset="-79"/>
                  <a:ea typeface="Arimo"/>
                  <a:cs typeface="Assistant" pitchFamily="2" charset="-79"/>
                  <a:sym typeface="Arimo"/>
                </a:rPr>
                <a:t>Tensorflow</a:t>
              </a:r>
              <a:endParaRPr sz="700" dirty="0">
                <a:solidFill>
                  <a:schemeClr val="dk1"/>
                </a:solidFill>
                <a:latin typeface="Assistant" pitchFamily="2" charset="-79"/>
                <a:cs typeface="Assistant" pitchFamily="2" charset="-79"/>
              </a:endParaRPr>
            </a:p>
            <a:p>
              <a:pPr marL="355600" lvl="1" indent="-1841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1B1E"/>
                </a:buClr>
                <a:buSzPts val="1700"/>
                <a:buChar char="•"/>
              </a:pPr>
              <a:r>
                <a:rPr lang="en" sz="1700" dirty="0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Cloud Computing</a:t>
              </a:r>
              <a:endParaRPr sz="700" dirty="0"/>
            </a:p>
          </p:txBody>
        </p:sp>
      </p:grpSp>
      <p:sp>
        <p:nvSpPr>
          <p:cNvPr id="324" name="Google Shape;324;p36"/>
          <p:cNvSpPr/>
          <p:nvPr/>
        </p:nvSpPr>
        <p:spPr>
          <a:xfrm>
            <a:off x="0" y="-31621"/>
            <a:ext cx="9233109" cy="1091942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0" y="228600"/>
            <a:ext cx="91440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>
                <a:solidFill>
                  <a:srgbClr val="FFFFF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TEAM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/>
          <p:nvPr/>
        </p:nvSpPr>
        <p:spPr>
          <a:xfrm>
            <a:off x="273076" y="0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8934450" y="0"/>
            <a:ext cx="209550" cy="20955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0" y="-66794"/>
            <a:ext cx="3722471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6809"/>
            <a:ext cx="3158611" cy="37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4572000" y="2196897"/>
            <a:ext cx="3439029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QUESTIONS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8"/>
          <p:cNvSpPr/>
          <p:nvPr/>
        </p:nvSpPr>
        <p:spPr>
          <a:xfrm>
            <a:off x="273076" y="0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8934450" y="0"/>
            <a:ext cx="209550" cy="20955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l="41067" r="22265"/>
          <a:stretch/>
        </p:blipFill>
        <p:spPr>
          <a:xfrm>
            <a:off x="0" y="-133350"/>
            <a:ext cx="29718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3137930" y="-3010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/>
          <p:nvPr/>
        </p:nvSpPr>
        <p:spPr>
          <a:xfrm>
            <a:off x="4084147" y="836858"/>
            <a:ext cx="3271990" cy="204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What is a Tag?</a:t>
            </a:r>
            <a:endParaRPr sz="700"/>
          </a:p>
        </p:txBody>
      </p:sp>
      <p:sp>
        <p:nvSpPr>
          <p:cNvPr id="144" name="Google Shape;144;p26"/>
          <p:cNvSpPr txBox="1"/>
          <p:nvPr/>
        </p:nvSpPr>
        <p:spPr>
          <a:xfrm>
            <a:off x="4084147" y="3476185"/>
            <a:ext cx="3271990" cy="55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A KEYWORD OR TERM ASSIGNED TO A PIECE OF INFORMATION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-476250" y="-313564"/>
            <a:ext cx="3551718" cy="574176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l="31198" r="30219"/>
          <a:stretch/>
        </p:blipFill>
        <p:spPr>
          <a:xfrm>
            <a:off x="0" y="0"/>
            <a:ext cx="32800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3280082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3454335" y="1858596"/>
            <a:ext cx="4473319" cy="144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PROBLEM DIAGNOSIS</a:t>
            </a:r>
            <a:endParaRPr sz="700"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4661" y="4383433"/>
            <a:ext cx="509979" cy="49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4679964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8"/>
          <p:cNvGrpSpPr/>
          <p:nvPr/>
        </p:nvGrpSpPr>
        <p:grpSpPr>
          <a:xfrm>
            <a:off x="4679670" y="4263052"/>
            <a:ext cx="4866168" cy="1150710"/>
            <a:chOff x="0" y="0"/>
            <a:chExt cx="12976449" cy="3068560"/>
          </a:xfrm>
        </p:grpSpPr>
        <p:sp>
          <p:nvSpPr>
            <p:cNvPr id="160" name="Google Shape;160;p28"/>
            <p:cNvSpPr/>
            <p:nvPr/>
          </p:nvSpPr>
          <p:spPr>
            <a:xfrm>
              <a:off x="0" y="0"/>
              <a:ext cx="12976449" cy="306856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 txBox="1"/>
            <p:nvPr/>
          </p:nvSpPr>
          <p:spPr>
            <a:xfrm>
              <a:off x="1550653" y="928636"/>
              <a:ext cx="9008028" cy="532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Project website - : https://projects.ce.pdn.ac.lk</a:t>
              </a:r>
              <a:endParaRPr sz="700"/>
            </a:p>
          </p:txBody>
        </p:sp>
      </p:grpSp>
      <p:sp>
        <p:nvSpPr>
          <p:cNvPr id="162" name="Google Shape;162;p28"/>
          <p:cNvSpPr/>
          <p:nvPr/>
        </p:nvSpPr>
        <p:spPr>
          <a:xfrm>
            <a:off x="-247650" y="-313564"/>
            <a:ext cx="332268" cy="574176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0" y="1257199"/>
            <a:ext cx="4349921" cy="2917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8"/>
          <p:cNvGrpSpPr/>
          <p:nvPr/>
        </p:nvGrpSpPr>
        <p:grpSpPr>
          <a:xfrm>
            <a:off x="514350" y="577744"/>
            <a:ext cx="3486150" cy="528558"/>
            <a:chOff x="0" y="-66675"/>
            <a:chExt cx="9296400" cy="1409489"/>
          </a:xfrm>
        </p:grpSpPr>
        <p:sp>
          <p:nvSpPr>
            <p:cNvPr id="165" name="Google Shape;165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There are nearly 150 projects in the department website.</a:t>
              </a:r>
              <a:endParaRPr sz="700"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4780055" y="2554716"/>
            <a:ext cx="3401183" cy="963011"/>
            <a:chOff x="0" y="0"/>
            <a:chExt cx="17902340" cy="5068866"/>
          </a:xfrm>
        </p:grpSpPr>
        <p:sp>
          <p:nvSpPr>
            <p:cNvPr id="168" name="Google Shape;168;p28"/>
            <p:cNvSpPr/>
            <p:nvPr/>
          </p:nvSpPr>
          <p:spPr>
            <a:xfrm>
              <a:off x="72390" y="72390"/>
              <a:ext cx="17757559" cy="4924086"/>
            </a:xfrm>
            <a:custGeom>
              <a:avLst/>
              <a:gdLst/>
              <a:ahLst/>
              <a:cxnLst/>
              <a:rect l="l" t="t" r="r" b="b"/>
              <a:pathLst>
                <a:path w="17757559" h="4924086" extrusionOk="0">
                  <a:moveTo>
                    <a:pt x="0" y="0"/>
                  </a:moveTo>
                  <a:lnTo>
                    <a:pt x="17757559" y="0"/>
                  </a:lnTo>
                  <a:lnTo>
                    <a:pt x="17757559" y="4924086"/>
                  </a:lnTo>
                  <a:lnTo>
                    <a:pt x="0" y="4924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4FA"/>
            </a:solidFill>
            <a:ln>
              <a:noFill/>
            </a:ln>
          </p:spPr>
        </p:sp>
        <p:sp>
          <p:nvSpPr>
            <p:cNvPr id="169" name="Google Shape;169;p28"/>
            <p:cNvSpPr/>
            <p:nvPr/>
          </p:nvSpPr>
          <p:spPr>
            <a:xfrm>
              <a:off x="0" y="0"/>
              <a:ext cx="17902340" cy="5068866"/>
            </a:xfrm>
            <a:custGeom>
              <a:avLst/>
              <a:gdLst/>
              <a:ahLst/>
              <a:cxnLst/>
              <a:rect l="l" t="t" r="r" b="b"/>
              <a:pathLst>
                <a:path w="17902340" h="5068866" extrusionOk="0">
                  <a:moveTo>
                    <a:pt x="17757560" y="4924086"/>
                  </a:moveTo>
                  <a:lnTo>
                    <a:pt x="17902340" y="4924086"/>
                  </a:lnTo>
                  <a:lnTo>
                    <a:pt x="17902340" y="5068866"/>
                  </a:lnTo>
                  <a:lnTo>
                    <a:pt x="17757560" y="5068866"/>
                  </a:lnTo>
                  <a:lnTo>
                    <a:pt x="17757560" y="492408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24086"/>
                  </a:lnTo>
                  <a:lnTo>
                    <a:pt x="0" y="4924086"/>
                  </a:lnTo>
                  <a:lnTo>
                    <a:pt x="0" y="144780"/>
                  </a:lnTo>
                  <a:close/>
                  <a:moveTo>
                    <a:pt x="0" y="4924086"/>
                  </a:moveTo>
                  <a:lnTo>
                    <a:pt x="144780" y="4924086"/>
                  </a:lnTo>
                  <a:lnTo>
                    <a:pt x="144780" y="5068866"/>
                  </a:lnTo>
                  <a:lnTo>
                    <a:pt x="0" y="5068866"/>
                  </a:lnTo>
                  <a:lnTo>
                    <a:pt x="0" y="4924086"/>
                  </a:lnTo>
                  <a:close/>
                  <a:moveTo>
                    <a:pt x="17757560" y="144780"/>
                  </a:moveTo>
                  <a:lnTo>
                    <a:pt x="17902340" y="144780"/>
                  </a:lnTo>
                  <a:lnTo>
                    <a:pt x="17902340" y="4924086"/>
                  </a:lnTo>
                  <a:lnTo>
                    <a:pt x="17757560" y="4924086"/>
                  </a:lnTo>
                  <a:lnTo>
                    <a:pt x="17757560" y="144780"/>
                  </a:lnTo>
                  <a:close/>
                  <a:moveTo>
                    <a:pt x="144780" y="4924086"/>
                  </a:moveTo>
                  <a:lnTo>
                    <a:pt x="17757560" y="4924086"/>
                  </a:lnTo>
                  <a:lnTo>
                    <a:pt x="17757560" y="5068866"/>
                  </a:lnTo>
                  <a:lnTo>
                    <a:pt x="144780" y="5068866"/>
                  </a:lnTo>
                  <a:lnTo>
                    <a:pt x="144780" y="4924086"/>
                  </a:lnTo>
                  <a:close/>
                  <a:moveTo>
                    <a:pt x="17757560" y="0"/>
                  </a:moveTo>
                  <a:lnTo>
                    <a:pt x="17902340" y="0"/>
                  </a:lnTo>
                  <a:lnTo>
                    <a:pt x="17902340" y="144780"/>
                  </a:lnTo>
                  <a:lnTo>
                    <a:pt x="17757560" y="144780"/>
                  </a:lnTo>
                  <a:lnTo>
                    <a:pt x="1775756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7757560" y="0"/>
                  </a:lnTo>
                  <a:lnTo>
                    <a:pt x="1775756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7F4FA"/>
            </a:solidFill>
            <a:ln>
              <a:noFill/>
            </a:ln>
          </p:spPr>
        </p:sp>
      </p:grpSp>
      <p:sp>
        <p:nvSpPr>
          <p:cNvPr id="170" name="Google Shape;170;p28"/>
          <p:cNvSpPr txBox="1"/>
          <p:nvPr/>
        </p:nvSpPr>
        <p:spPr>
          <a:xfrm>
            <a:off x="5105079" y="531104"/>
            <a:ext cx="3452967" cy="4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Problems</a:t>
            </a:r>
            <a:endParaRPr sz="700"/>
          </a:p>
        </p:txBody>
      </p:sp>
      <p:sp>
        <p:nvSpPr>
          <p:cNvPr id="171" name="Google Shape;171;p28"/>
          <p:cNvSpPr txBox="1"/>
          <p:nvPr/>
        </p:nvSpPr>
        <p:spPr>
          <a:xfrm>
            <a:off x="1195234" y="1705972"/>
            <a:ext cx="2805267" cy="27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28"/>
          <p:cNvGrpSpPr/>
          <p:nvPr/>
        </p:nvGrpSpPr>
        <p:grpSpPr>
          <a:xfrm>
            <a:off x="514350" y="1566011"/>
            <a:ext cx="3486150" cy="528558"/>
            <a:chOff x="0" y="-66675"/>
            <a:chExt cx="9296400" cy="1409489"/>
          </a:xfrm>
        </p:grpSpPr>
        <p:sp>
          <p:nvSpPr>
            <p:cNvPr id="173" name="Google Shape;173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Some projects contain tags but some doesn’t.</a:t>
              </a:r>
              <a:endParaRPr sz="700"/>
            </a:p>
          </p:txBody>
        </p:sp>
      </p:grpSp>
      <p:grpSp>
        <p:nvGrpSpPr>
          <p:cNvPr id="175" name="Google Shape;175;p28"/>
          <p:cNvGrpSpPr/>
          <p:nvPr/>
        </p:nvGrpSpPr>
        <p:grpSpPr>
          <a:xfrm>
            <a:off x="514350" y="2512425"/>
            <a:ext cx="3486150" cy="528558"/>
            <a:chOff x="0" y="-66675"/>
            <a:chExt cx="9296400" cy="1409489"/>
          </a:xfrm>
        </p:grpSpPr>
        <p:sp>
          <p:nvSpPr>
            <p:cNvPr id="176" name="Google Shape;176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Hard to manually categorize the projects.</a:t>
              </a:r>
              <a:endParaRPr sz="700"/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514350" y="3660650"/>
            <a:ext cx="3486150" cy="528558"/>
            <a:chOff x="0" y="-66675"/>
            <a:chExt cx="9296400" cy="1409489"/>
          </a:xfrm>
        </p:grpSpPr>
        <p:sp>
          <p:nvSpPr>
            <p:cNvPr id="179" name="Google Shape;179;p28"/>
            <p:cNvSpPr/>
            <p:nvPr/>
          </p:nvSpPr>
          <p:spPr>
            <a:xfrm>
              <a:off x="0" y="324562"/>
              <a:ext cx="508000" cy="457200"/>
            </a:xfrm>
            <a:prstGeom prst="rect">
              <a:avLst/>
            </a:prstGeom>
            <a:solidFill>
              <a:srgbClr val="111B1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 txBox="1"/>
            <p:nvPr/>
          </p:nvSpPr>
          <p:spPr>
            <a:xfrm>
              <a:off x="1815689" y="-66675"/>
              <a:ext cx="7480711" cy="1409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Hard to search for a project using tags. </a:t>
              </a:r>
              <a:endParaRPr sz="7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/>
          <p:nvPr/>
        </p:nvSpPr>
        <p:spPr>
          <a:xfrm>
            <a:off x="-476250" y="-313564"/>
            <a:ext cx="3756332" cy="5741760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3280082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57" y="1245183"/>
            <a:ext cx="2624266" cy="262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3473710" y="609864"/>
            <a:ext cx="4191709" cy="1351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u="none" strike="noStrike" cap="none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OUR SOLUTION</a:t>
            </a:r>
            <a:endParaRPr sz="700"/>
          </a:p>
        </p:txBody>
      </p:sp>
      <p:sp>
        <p:nvSpPr>
          <p:cNvPr id="189" name="Google Shape;189;p29"/>
          <p:cNvSpPr txBox="1"/>
          <p:nvPr/>
        </p:nvSpPr>
        <p:spPr>
          <a:xfrm>
            <a:off x="3473710" y="3026309"/>
            <a:ext cx="4475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GENERATE TAGS FOR THE PROJECTS IN THE DEPARTMENT WEBSITE</a:t>
            </a:r>
            <a:endParaRPr sz="700"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4002" y="4360814"/>
            <a:ext cx="471296" cy="53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-247650" y="-313564"/>
            <a:ext cx="332400" cy="574170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84750" y="73900"/>
            <a:ext cx="905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Solution Architecture</a:t>
            </a:r>
            <a:endParaRPr sz="700"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1381850" y="1057000"/>
            <a:ext cx="6262400" cy="3217400"/>
            <a:chOff x="710500" y="595700"/>
            <a:chExt cx="6262400" cy="3217400"/>
          </a:xfrm>
        </p:grpSpPr>
        <p:sp>
          <p:nvSpPr>
            <p:cNvPr id="198" name="Google Shape;198;p30"/>
            <p:cNvSpPr/>
            <p:nvPr/>
          </p:nvSpPr>
          <p:spPr>
            <a:xfrm>
              <a:off x="2491025" y="627375"/>
              <a:ext cx="4024800" cy="23064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848525" y="942850"/>
              <a:ext cx="1164900" cy="540300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Frontend</a:t>
              </a:r>
              <a:endParaRPr sz="160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848525" y="2036400"/>
              <a:ext cx="1164900" cy="540300"/>
            </a:xfrm>
            <a:prstGeom prst="rect">
              <a:avLst/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Backend</a:t>
              </a:r>
              <a:endParaRPr sz="160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5010050" y="2036400"/>
              <a:ext cx="1164900" cy="540300"/>
            </a:xfrm>
            <a:prstGeom prst="rect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ML Model</a:t>
              </a:r>
              <a:endParaRPr sz="1600"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3367575" y="1584025"/>
              <a:ext cx="138300" cy="3777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4181775" y="2209800"/>
              <a:ext cx="649500" cy="1383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710500" y="919900"/>
              <a:ext cx="1164900" cy="5403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User</a:t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085350" y="1143850"/>
              <a:ext cx="649500" cy="1383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5523350" y="2654600"/>
              <a:ext cx="138300" cy="5403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5010050" y="3272800"/>
              <a:ext cx="1164900" cy="540300"/>
            </a:xfrm>
            <a:prstGeom prst="rect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/>
                <a:t>Data Set</a:t>
              </a:r>
              <a:endParaRPr sz="1600"/>
            </a:p>
          </p:txBody>
        </p:sp>
        <p:sp>
          <p:nvSpPr>
            <p:cNvPr id="208" name="Google Shape;208;p30"/>
            <p:cNvSpPr txBox="1"/>
            <p:nvPr/>
          </p:nvSpPr>
          <p:spPr>
            <a:xfrm>
              <a:off x="5029200" y="595700"/>
              <a:ext cx="19437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Department 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Calibri"/>
                  <a:ea typeface="Calibri"/>
                  <a:cs typeface="Calibri"/>
                  <a:sym typeface="Calibri"/>
                </a:rPr>
                <a:t>Project Website</a:t>
              </a:r>
              <a:endParaRPr sz="1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0" y="0"/>
            <a:ext cx="915013" cy="6509751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1"/>
          <p:cNvGrpSpPr/>
          <p:nvPr/>
        </p:nvGrpSpPr>
        <p:grpSpPr>
          <a:xfrm>
            <a:off x="1168090" y="621268"/>
            <a:ext cx="7860971" cy="3748564"/>
            <a:chOff x="0" y="0"/>
            <a:chExt cx="20962588" cy="9996170"/>
          </a:xfrm>
        </p:grpSpPr>
        <p:grpSp>
          <p:nvGrpSpPr>
            <p:cNvPr id="215" name="Google Shape;215;p31"/>
            <p:cNvGrpSpPr/>
            <p:nvPr/>
          </p:nvGrpSpPr>
          <p:grpSpPr>
            <a:xfrm>
              <a:off x="0" y="0"/>
              <a:ext cx="12251081" cy="2019300"/>
              <a:chOff x="0" y="0"/>
              <a:chExt cx="2726587" cy="449413"/>
            </a:xfrm>
          </p:grpSpPr>
          <p:sp>
            <p:nvSpPr>
              <p:cNvPr id="216" name="Google Shape;216;p31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avLst/>
                <a:gdLst/>
                <a:ahLst/>
                <a:cxnLst/>
                <a:rect l="l" t="t" r="r" b="b"/>
                <a:pathLst>
                  <a:path w="2622447" h="330033" extrusionOk="0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avLst/>
                <a:gdLst/>
                <a:ahLst/>
                <a:cxnLst/>
                <a:rect l="l" t="t" r="r" b="b"/>
                <a:pathLst>
                  <a:path w="2661817" h="380833" extrusionOk="0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avLst/>
                <a:gdLst/>
                <a:ahLst/>
                <a:cxnLst/>
                <a:rect l="l" t="t" r="r" b="b"/>
                <a:pathLst>
                  <a:path w="2726587" h="449413" extrusionOk="0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31"/>
            <p:cNvSpPr txBox="1"/>
            <p:nvPr/>
          </p:nvSpPr>
          <p:spPr>
            <a:xfrm>
              <a:off x="2024957" y="671195"/>
              <a:ext cx="9282184" cy="66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Extract data from the API portals</a:t>
              </a:r>
              <a:endParaRPr sz="700"/>
            </a:p>
          </p:txBody>
        </p:sp>
        <p:grpSp>
          <p:nvGrpSpPr>
            <p:cNvPr id="220" name="Google Shape;220;p31"/>
            <p:cNvGrpSpPr/>
            <p:nvPr/>
          </p:nvGrpSpPr>
          <p:grpSpPr>
            <a:xfrm>
              <a:off x="3124200" y="2680970"/>
              <a:ext cx="12251081" cy="2019300"/>
              <a:chOff x="0" y="0"/>
              <a:chExt cx="2726587" cy="449413"/>
            </a:xfrm>
          </p:grpSpPr>
          <p:sp>
            <p:nvSpPr>
              <p:cNvPr id="221" name="Google Shape;221;p31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avLst/>
                <a:gdLst/>
                <a:ahLst/>
                <a:cxnLst/>
                <a:rect l="l" t="t" r="r" b="b"/>
                <a:pathLst>
                  <a:path w="2622447" h="330033" extrusionOk="0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1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avLst/>
                <a:gdLst/>
                <a:ahLst/>
                <a:cxnLst/>
                <a:rect l="l" t="t" r="r" b="b"/>
                <a:pathLst>
                  <a:path w="2661817" h="380833" extrusionOk="0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1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avLst/>
                <a:gdLst/>
                <a:ahLst/>
                <a:cxnLst/>
                <a:rect l="l" t="t" r="r" b="b"/>
                <a:pathLst>
                  <a:path w="2726587" h="449413" extrusionOk="0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31"/>
            <p:cNvGrpSpPr/>
            <p:nvPr/>
          </p:nvGrpSpPr>
          <p:grpSpPr>
            <a:xfrm>
              <a:off x="6125540" y="5354320"/>
              <a:ext cx="12251081" cy="2019300"/>
              <a:chOff x="0" y="0"/>
              <a:chExt cx="2726587" cy="449413"/>
            </a:xfrm>
          </p:grpSpPr>
          <p:sp>
            <p:nvSpPr>
              <p:cNvPr id="225" name="Google Shape;225;p31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avLst/>
                <a:gdLst/>
                <a:ahLst/>
                <a:cxnLst/>
                <a:rect l="l" t="t" r="r" b="b"/>
                <a:pathLst>
                  <a:path w="2622447" h="330033" extrusionOk="0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avLst/>
                <a:gdLst/>
                <a:ahLst/>
                <a:cxnLst/>
                <a:rect l="l" t="t" r="r" b="b"/>
                <a:pathLst>
                  <a:path w="2661817" h="380833" extrusionOk="0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avLst/>
                <a:gdLst/>
                <a:ahLst/>
                <a:cxnLst/>
                <a:rect l="l" t="t" r="r" b="b"/>
                <a:pathLst>
                  <a:path w="2726587" h="449413" extrusionOk="0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31"/>
            <p:cNvGrpSpPr/>
            <p:nvPr/>
          </p:nvGrpSpPr>
          <p:grpSpPr>
            <a:xfrm>
              <a:off x="8711507" y="7976870"/>
              <a:ext cx="12251081" cy="2019300"/>
              <a:chOff x="0" y="0"/>
              <a:chExt cx="2726587" cy="449413"/>
            </a:xfrm>
          </p:grpSpPr>
          <p:sp>
            <p:nvSpPr>
              <p:cNvPr id="229" name="Google Shape;229;p31"/>
              <p:cNvSpPr/>
              <p:nvPr/>
            </p:nvSpPr>
            <p:spPr>
              <a:xfrm>
                <a:off x="92710" y="106680"/>
                <a:ext cx="2622447" cy="330033"/>
              </a:xfrm>
              <a:custGeom>
                <a:avLst/>
                <a:gdLst/>
                <a:ahLst/>
                <a:cxnLst/>
                <a:rect l="l" t="t" r="r" b="b"/>
                <a:pathLst>
                  <a:path w="2622447" h="330033" extrusionOk="0">
                    <a:moveTo>
                      <a:pt x="2595777" y="140803"/>
                    </a:moveTo>
                    <a:cubicBezTo>
                      <a:pt x="2595777" y="228433"/>
                      <a:pt x="2519577" y="299553"/>
                      <a:pt x="2438297" y="299553"/>
                    </a:cubicBezTo>
                    <a:lnTo>
                      <a:pt x="66040" y="299553"/>
                    </a:lnTo>
                    <a:cubicBezTo>
                      <a:pt x="43180" y="299553"/>
                      <a:pt x="20320" y="294473"/>
                      <a:pt x="0" y="285583"/>
                    </a:cubicBezTo>
                    <a:cubicBezTo>
                      <a:pt x="26670" y="313523"/>
                      <a:pt x="63500" y="330033"/>
                      <a:pt x="110842" y="330033"/>
                    </a:cubicBezTo>
                    <a:lnTo>
                      <a:pt x="2476397" y="330033"/>
                    </a:lnTo>
                    <a:cubicBezTo>
                      <a:pt x="2556407" y="330033"/>
                      <a:pt x="2622447" y="263993"/>
                      <a:pt x="2622447" y="183983"/>
                    </a:cubicBezTo>
                    <a:lnTo>
                      <a:pt x="2622447" y="95250"/>
                    </a:lnTo>
                    <a:cubicBezTo>
                      <a:pt x="2622447" y="58420"/>
                      <a:pt x="2608477" y="25400"/>
                      <a:pt x="2586887" y="0"/>
                    </a:cubicBezTo>
                    <a:cubicBezTo>
                      <a:pt x="2593237" y="16510"/>
                      <a:pt x="2595777" y="34290"/>
                      <a:pt x="2595777" y="52070"/>
                    </a:cubicBezTo>
                    <a:lnTo>
                      <a:pt x="2595777" y="140803"/>
                    </a:lnTo>
                    <a:lnTo>
                      <a:pt x="2595777" y="140803"/>
                    </a:lnTo>
                    <a:close/>
                  </a:path>
                </a:pathLst>
              </a:custGeom>
              <a:solidFill>
                <a:srgbClr val="9AA7B2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12700" y="12700"/>
                <a:ext cx="2661817" cy="380833"/>
              </a:xfrm>
              <a:custGeom>
                <a:avLst/>
                <a:gdLst/>
                <a:ahLst/>
                <a:cxnLst/>
                <a:rect l="l" t="t" r="r" b="b"/>
                <a:pathLst>
                  <a:path w="2661817" h="380833" extrusionOk="0">
                    <a:moveTo>
                      <a:pt x="146050" y="380833"/>
                    </a:moveTo>
                    <a:lnTo>
                      <a:pt x="2515767" y="380833"/>
                    </a:lnTo>
                    <a:cubicBezTo>
                      <a:pt x="2595777" y="380833"/>
                      <a:pt x="2661817" y="314793"/>
                      <a:pt x="2661817" y="234783"/>
                    </a:cubicBezTo>
                    <a:lnTo>
                      <a:pt x="2661817" y="146050"/>
                    </a:lnTo>
                    <a:cubicBezTo>
                      <a:pt x="2661817" y="66040"/>
                      <a:pt x="2595777" y="0"/>
                      <a:pt x="2515767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4783"/>
                    </a:lnTo>
                    <a:cubicBezTo>
                      <a:pt x="0" y="316063"/>
                      <a:pt x="66040" y="380833"/>
                      <a:pt x="146050" y="380833"/>
                    </a:cubicBez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0" y="0"/>
                <a:ext cx="2726587" cy="449413"/>
              </a:xfrm>
              <a:custGeom>
                <a:avLst/>
                <a:gdLst/>
                <a:ahLst/>
                <a:cxnLst/>
                <a:rect l="l" t="t" r="r" b="b"/>
                <a:pathLst>
                  <a:path w="2726587" h="449413" extrusionOk="0">
                    <a:moveTo>
                      <a:pt x="2663087" y="74930"/>
                    </a:moveTo>
                    <a:cubicBezTo>
                      <a:pt x="2635147" y="30480"/>
                      <a:pt x="2585617" y="0"/>
                      <a:pt x="2528467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7483"/>
                    </a:lnTo>
                    <a:cubicBezTo>
                      <a:pt x="0" y="299553"/>
                      <a:pt x="25400" y="345273"/>
                      <a:pt x="63500" y="374483"/>
                    </a:cubicBezTo>
                    <a:cubicBezTo>
                      <a:pt x="91440" y="418933"/>
                      <a:pt x="140970" y="449413"/>
                      <a:pt x="205867" y="449413"/>
                    </a:cubicBezTo>
                    <a:lnTo>
                      <a:pt x="2567837" y="449413"/>
                    </a:lnTo>
                    <a:cubicBezTo>
                      <a:pt x="2655467" y="449413"/>
                      <a:pt x="2726587" y="378293"/>
                      <a:pt x="2726587" y="290663"/>
                    </a:cubicBezTo>
                    <a:lnTo>
                      <a:pt x="2726587" y="201930"/>
                    </a:lnTo>
                    <a:cubicBezTo>
                      <a:pt x="2726587" y="149860"/>
                      <a:pt x="2701187" y="104140"/>
                      <a:pt x="2663087" y="74930"/>
                    </a:cubicBezTo>
                    <a:close/>
                    <a:moveTo>
                      <a:pt x="12700" y="24748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528467" y="12700"/>
                    </a:lnTo>
                    <a:cubicBezTo>
                      <a:pt x="2608477" y="12700"/>
                      <a:pt x="2674517" y="78740"/>
                      <a:pt x="2674517" y="158750"/>
                    </a:cubicBezTo>
                    <a:lnTo>
                      <a:pt x="2674517" y="247483"/>
                    </a:lnTo>
                    <a:cubicBezTo>
                      <a:pt x="2674517" y="327493"/>
                      <a:pt x="2608477" y="393533"/>
                      <a:pt x="2528467" y="393533"/>
                    </a:cubicBezTo>
                    <a:lnTo>
                      <a:pt x="158750" y="393533"/>
                    </a:lnTo>
                    <a:cubicBezTo>
                      <a:pt x="78740" y="393533"/>
                      <a:pt x="12700" y="328763"/>
                      <a:pt x="12700" y="247483"/>
                    </a:cubicBezTo>
                    <a:close/>
                    <a:moveTo>
                      <a:pt x="2715157" y="290663"/>
                    </a:moveTo>
                    <a:cubicBezTo>
                      <a:pt x="2715157" y="370673"/>
                      <a:pt x="2647847" y="436713"/>
                      <a:pt x="2567837" y="436713"/>
                    </a:cubicBezTo>
                    <a:lnTo>
                      <a:pt x="205867" y="436713"/>
                    </a:lnTo>
                    <a:cubicBezTo>
                      <a:pt x="157480" y="436713"/>
                      <a:pt x="120650" y="420203"/>
                      <a:pt x="93980" y="392263"/>
                    </a:cubicBezTo>
                    <a:cubicBezTo>
                      <a:pt x="114300" y="401153"/>
                      <a:pt x="135890" y="406233"/>
                      <a:pt x="160020" y="406233"/>
                    </a:cubicBezTo>
                    <a:lnTo>
                      <a:pt x="2529737" y="406233"/>
                    </a:lnTo>
                    <a:cubicBezTo>
                      <a:pt x="2617367" y="406233"/>
                      <a:pt x="2688487" y="335113"/>
                      <a:pt x="2688487" y="247483"/>
                    </a:cubicBezTo>
                    <a:lnTo>
                      <a:pt x="2688487" y="158750"/>
                    </a:lnTo>
                    <a:cubicBezTo>
                      <a:pt x="2688487" y="140970"/>
                      <a:pt x="2684677" y="123190"/>
                      <a:pt x="2679597" y="106680"/>
                    </a:cubicBezTo>
                    <a:cubicBezTo>
                      <a:pt x="2701187" y="132080"/>
                      <a:pt x="2715157" y="165100"/>
                      <a:pt x="2715157" y="201930"/>
                    </a:cubicBezTo>
                    <a:lnTo>
                      <a:pt x="2715157" y="290663"/>
                    </a:lnTo>
                    <a:cubicBezTo>
                      <a:pt x="2715157" y="290663"/>
                      <a:pt x="2715157" y="290663"/>
                      <a:pt x="2715157" y="290663"/>
                    </a:cubicBezTo>
                    <a:close/>
                  </a:path>
                </a:pathLst>
              </a:custGeom>
              <a:solidFill>
                <a:srgbClr val="77838D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" name="Google Shape;232;p31"/>
            <p:cNvSpPr txBox="1"/>
            <p:nvPr/>
          </p:nvSpPr>
          <p:spPr>
            <a:xfrm>
              <a:off x="4079581" y="2832735"/>
              <a:ext cx="10410967" cy="1325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Convert data into specific format using parallel processing</a:t>
              </a:r>
              <a:endParaRPr sz="700"/>
            </a:p>
          </p:txBody>
        </p:sp>
        <p:sp>
          <p:nvSpPr>
            <p:cNvPr id="233" name="Google Shape;233;p31"/>
            <p:cNvSpPr txBox="1"/>
            <p:nvPr/>
          </p:nvSpPr>
          <p:spPr>
            <a:xfrm>
              <a:off x="6785645" y="5974715"/>
              <a:ext cx="12514207" cy="66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Implement a model that generates the tags</a:t>
              </a:r>
              <a:endParaRPr sz="700"/>
            </a:p>
          </p:txBody>
        </p:sp>
        <p:sp>
          <p:nvSpPr>
            <p:cNvPr id="234" name="Google Shape;234;p31"/>
            <p:cNvSpPr txBox="1"/>
            <p:nvPr/>
          </p:nvSpPr>
          <p:spPr>
            <a:xfrm>
              <a:off x="9484820" y="8597265"/>
              <a:ext cx="11477767" cy="66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000000"/>
                  </a:solidFill>
                  <a:latin typeface="Aleo"/>
                  <a:ea typeface="Aleo"/>
                  <a:cs typeface="Aleo"/>
                  <a:sym typeface="Aleo"/>
                </a:rPr>
                <a:t>Integrate the model into the API endpoint.</a:t>
              </a:r>
              <a:endParaRPr sz="7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-248716" y="1826032"/>
            <a:ext cx="3551718" cy="6469736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-8719" y="5049511"/>
            <a:ext cx="3304068" cy="455477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3290330" y="-3010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62" y="2473379"/>
            <a:ext cx="1609916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0" y="438150"/>
            <a:ext cx="330564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Impact of the Solution</a:t>
            </a:r>
            <a:endParaRPr sz="700"/>
          </a:p>
        </p:txBody>
      </p:sp>
      <p:grpSp>
        <p:nvGrpSpPr>
          <p:cNvPr id="244" name="Google Shape;244;p32"/>
          <p:cNvGrpSpPr/>
          <p:nvPr/>
        </p:nvGrpSpPr>
        <p:grpSpPr>
          <a:xfrm>
            <a:off x="3572240" y="380955"/>
            <a:ext cx="4726451" cy="615532"/>
            <a:chOff x="0" y="0"/>
            <a:chExt cx="12603868" cy="1641418"/>
          </a:xfrm>
        </p:grpSpPr>
        <p:pic>
          <p:nvPicPr>
            <p:cNvPr id="245" name="Google Shape;245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587699" cy="1641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2"/>
            <p:cNvSpPr txBox="1"/>
            <p:nvPr/>
          </p:nvSpPr>
          <p:spPr>
            <a:xfrm>
              <a:off x="2381968" y="314325"/>
              <a:ext cx="10221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Searching for a project would be easy.</a:t>
              </a:r>
              <a:endParaRPr sz="700"/>
            </a:p>
          </p:txBody>
        </p:sp>
      </p:grpSp>
      <p:grpSp>
        <p:nvGrpSpPr>
          <p:cNvPr id="247" name="Google Shape;247;p32"/>
          <p:cNvGrpSpPr/>
          <p:nvPr/>
        </p:nvGrpSpPr>
        <p:grpSpPr>
          <a:xfrm>
            <a:off x="3527248" y="1381125"/>
            <a:ext cx="4520843" cy="998718"/>
            <a:chOff x="0" y="0"/>
            <a:chExt cx="12055581" cy="2663249"/>
          </a:xfrm>
        </p:grpSpPr>
        <p:pic>
          <p:nvPicPr>
            <p:cNvPr id="248" name="Google Shape;248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827655" cy="266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2501946" y="681752"/>
              <a:ext cx="9553635" cy="1511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Suggesting similar projects, when visiting a project.</a:t>
              </a:r>
              <a:endParaRPr sz="700"/>
            </a:p>
          </p:txBody>
        </p:sp>
      </p:grpSp>
      <p:grpSp>
        <p:nvGrpSpPr>
          <p:cNvPr id="250" name="Google Shape;250;p32"/>
          <p:cNvGrpSpPr/>
          <p:nvPr/>
        </p:nvGrpSpPr>
        <p:grpSpPr>
          <a:xfrm>
            <a:off x="3527249" y="2950708"/>
            <a:ext cx="5249117" cy="672314"/>
            <a:chOff x="0" y="0"/>
            <a:chExt cx="13997646" cy="1792837"/>
          </a:xfrm>
        </p:grpSpPr>
        <p:pic>
          <p:nvPicPr>
            <p:cNvPr id="251" name="Google Shape;251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707677" cy="17928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2"/>
            <p:cNvSpPr txBox="1"/>
            <p:nvPr/>
          </p:nvSpPr>
          <p:spPr>
            <a:xfrm>
              <a:off x="2501946" y="403225"/>
              <a:ext cx="11495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No need of manually adding tags to the project.</a:t>
              </a:r>
              <a:endParaRPr sz="700"/>
            </a:p>
          </p:txBody>
        </p:sp>
      </p:grpSp>
      <p:grpSp>
        <p:nvGrpSpPr>
          <p:cNvPr id="253" name="Google Shape;253;p32"/>
          <p:cNvGrpSpPr/>
          <p:nvPr/>
        </p:nvGrpSpPr>
        <p:grpSpPr>
          <a:xfrm>
            <a:off x="3572240" y="4286197"/>
            <a:ext cx="5085101" cy="586747"/>
            <a:chOff x="0" y="51191"/>
            <a:chExt cx="13560268" cy="1564659"/>
          </a:xfrm>
        </p:grpSpPr>
        <p:pic>
          <p:nvPicPr>
            <p:cNvPr id="254" name="Google Shape;254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51191"/>
              <a:ext cx="1707677" cy="1564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2"/>
            <p:cNvSpPr txBox="1"/>
            <p:nvPr/>
          </p:nvSpPr>
          <p:spPr>
            <a:xfrm>
              <a:off x="2381968" y="504825"/>
              <a:ext cx="1117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2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i="0" u="none" strike="noStrike" cap="none">
                  <a:solidFill>
                    <a:srgbClr val="111B1E"/>
                  </a:solidFill>
                  <a:latin typeface="Assistant"/>
                  <a:ea typeface="Assistant"/>
                  <a:cs typeface="Assistant"/>
                  <a:sym typeface="Assistant"/>
                </a:rPr>
                <a:t>Projects will be categorized in different ways.</a:t>
              </a:r>
              <a:r>
                <a:rPr lang="en" sz="1500" b="1" i="0" u="none" strike="noStrike" cap="none">
                  <a:solidFill>
                    <a:srgbClr val="111B1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 sz="70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4854320" y="-331287"/>
            <a:ext cx="12674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196877" y="-331287"/>
            <a:ext cx="12673" cy="5806075"/>
          </a:xfrm>
          <a:prstGeom prst="rect">
            <a:avLst/>
          </a:prstGeom>
          <a:solidFill>
            <a:srgbClr val="111B1E">
              <a:alpha val="29803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9067800" y="-247650"/>
            <a:ext cx="590550" cy="5638800"/>
          </a:xfrm>
          <a:prstGeom prst="rect">
            <a:avLst/>
          </a:prstGeom>
          <a:solidFill>
            <a:srgbClr val="111B1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196876" y="1072782"/>
            <a:ext cx="4663780" cy="4070719"/>
          </a:xfrm>
          <a:prstGeom prst="rect">
            <a:avLst/>
          </a:prstGeom>
          <a:solidFill>
            <a:srgbClr val="17161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313274" y="417288"/>
            <a:ext cx="3543263" cy="5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 dirty="0">
                <a:solidFill>
                  <a:srgbClr val="111B1E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END PRODUCT </a:t>
            </a:r>
            <a:endParaRPr sz="900" dirty="0"/>
          </a:p>
        </p:txBody>
      </p:sp>
      <p:sp>
        <p:nvSpPr>
          <p:cNvPr id="265" name="Google Shape;265;p33"/>
          <p:cNvSpPr txBox="1"/>
          <p:nvPr/>
        </p:nvSpPr>
        <p:spPr>
          <a:xfrm>
            <a:off x="5357660" y="547688"/>
            <a:ext cx="3271990" cy="27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INTEGRATED MODEL IN THE API</a:t>
            </a:r>
            <a:endParaRPr sz="700"/>
          </a:p>
        </p:txBody>
      </p:sp>
      <p:sp>
        <p:nvSpPr>
          <p:cNvPr id="266" name="Google Shape;266;p33"/>
          <p:cNvSpPr txBox="1"/>
          <p:nvPr/>
        </p:nvSpPr>
        <p:spPr>
          <a:xfrm>
            <a:off x="5357660" y="1044207"/>
            <a:ext cx="32721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 the model into the department project site API to generate tags automatically.</a:t>
            </a:r>
            <a:endParaRPr sz="1500" b="0" i="0" u="none" strike="noStrike" cap="none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Execute the model periodically. </a:t>
            </a:r>
            <a:endParaRPr sz="1500">
              <a:solidFill>
                <a:srgbClr val="111B1E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357660" y="3079566"/>
            <a:ext cx="3271990" cy="27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OPTIONAL REQUIREMENT</a:t>
            </a:r>
            <a:endParaRPr sz="700"/>
          </a:p>
        </p:txBody>
      </p:sp>
      <p:sp>
        <p:nvSpPr>
          <p:cNvPr id="268" name="Google Shape;268;p33"/>
          <p:cNvSpPr txBox="1"/>
          <p:nvPr/>
        </p:nvSpPr>
        <p:spPr>
          <a:xfrm>
            <a:off x="5357660" y="3514328"/>
            <a:ext cx="3271990" cy="25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111B1E"/>
                </a:solidFill>
                <a:latin typeface="Assistant"/>
                <a:ea typeface="Assistant"/>
                <a:cs typeface="Assistant"/>
                <a:sym typeface="Assistant"/>
              </a:rPr>
              <a:t>Integrate the model into a GitHub action</a:t>
            </a:r>
            <a:endParaRPr sz="700"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514350" y="1496568"/>
            <a:ext cx="4015436" cy="3194572"/>
            <a:chOff x="0" y="0"/>
            <a:chExt cx="10707828" cy="8518858"/>
          </a:xfrm>
        </p:grpSpPr>
        <p:pic>
          <p:nvPicPr>
            <p:cNvPr id="270" name="Google Shape;270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0707828" cy="85188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1" name="Google Shape;271;p33"/>
            <p:cNvGrpSpPr/>
            <p:nvPr/>
          </p:nvGrpSpPr>
          <p:grpSpPr>
            <a:xfrm>
              <a:off x="165100" y="3941756"/>
              <a:ext cx="9069821" cy="2568027"/>
              <a:chOff x="0" y="0"/>
              <a:chExt cx="17902340" cy="5068866"/>
            </a:xfrm>
          </p:grpSpPr>
          <p:sp>
            <p:nvSpPr>
              <p:cNvPr id="272" name="Google Shape;272;p33"/>
              <p:cNvSpPr/>
              <p:nvPr/>
            </p:nvSpPr>
            <p:spPr>
              <a:xfrm>
                <a:off x="72390" y="72390"/>
                <a:ext cx="17757559" cy="4924086"/>
              </a:xfrm>
              <a:custGeom>
                <a:avLst/>
                <a:gdLst/>
                <a:ahLst/>
                <a:cxnLst/>
                <a:rect l="l" t="t" r="r" b="b"/>
                <a:pathLst>
                  <a:path w="17757559" h="4924086" extrusionOk="0">
                    <a:moveTo>
                      <a:pt x="0" y="0"/>
                    </a:moveTo>
                    <a:lnTo>
                      <a:pt x="17757559" y="0"/>
                    </a:lnTo>
                    <a:lnTo>
                      <a:pt x="17757559" y="4924086"/>
                    </a:lnTo>
                    <a:lnTo>
                      <a:pt x="0" y="4924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</p:sp>
          <p:sp>
            <p:nvSpPr>
              <p:cNvPr id="273" name="Google Shape;273;p33"/>
              <p:cNvSpPr/>
              <p:nvPr/>
            </p:nvSpPr>
            <p:spPr>
              <a:xfrm>
                <a:off x="0" y="0"/>
                <a:ext cx="17902340" cy="5068866"/>
              </a:xfrm>
              <a:custGeom>
                <a:avLst/>
                <a:gdLst/>
                <a:ahLst/>
                <a:cxnLst/>
                <a:rect l="l" t="t" r="r" b="b"/>
                <a:pathLst>
                  <a:path w="17902340" h="5068866" extrusionOk="0">
                    <a:moveTo>
                      <a:pt x="17757560" y="4924086"/>
                    </a:moveTo>
                    <a:lnTo>
                      <a:pt x="17902340" y="4924086"/>
                    </a:lnTo>
                    <a:lnTo>
                      <a:pt x="17902340" y="5068866"/>
                    </a:lnTo>
                    <a:lnTo>
                      <a:pt x="17757560" y="5068866"/>
                    </a:lnTo>
                    <a:lnTo>
                      <a:pt x="17757560" y="492408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924086"/>
                    </a:lnTo>
                    <a:lnTo>
                      <a:pt x="0" y="4924086"/>
                    </a:lnTo>
                    <a:lnTo>
                      <a:pt x="0" y="144780"/>
                    </a:lnTo>
                    <a:close/>
                    <a:moveTo>
                      <a:pt x="0" y="4924086"/>
                    </a:moveTo>
                    <a:lnTo>
                      <a:pt x="144780" y="4924086"/>
                    </a:lnTo>
                    <a:lnTo>
                      <a:pt x="144780" y="5068866"/>
                    </a:lnTo>
                    <a:lnTo>
                      <a:pt x="0" y="5068866"/>
                    </a:lnTo>
                    <a:lnTo>
                      <a:pt x="0" y="4924086"/>
                    </a:lnTo>
                    <a:close/>
                    <a:moveTo>
                      <a:pt x="17757560" y="144780"/>
                    </a:moveTo>
                    <a:lnTo>
                      <a:pt x="17902340" y="144780"/>
                    </a:lnTo>
                    <a:lnTo>
                      <a:pt x="17902340" y="4924086"/>
                    </a:lnTo>
                    <a:lnTo>
                      <a:pt x="17757560" y="4924086"/>
                    </a:lnTo>
                    <a:lnTo>
                      <a:pt x="17757560" y="144780"/>
                    </a:lnTo>
                    <a:close/>
                    <a:moveTo>
                      <a:pt x="144780" y="4924086"/>
                    </a:moveTo>
                    <a:lnTo>
                      <a:pt x="17757560" y="4924086"/>
                    </a:lnTo>
                    <a:lnTo>
                      <a:pt x="17757560" y="5068866"/>
                    </a:lnTo>
                    <a:lnTo>
                      <a:pt x="144780" y="5068866"/>
                    </a:lnTo>
                    <a:lnTo>
                      <a:pt x="144780" y="4924086"/>
                    </a:lnTo>
                    <a:close/>
                    <a:moveTo>
                      <a:pt x="17757560" y="0"/>
                    </a:moveTo>
                    <a:lnTo>
                      <a:pt x="17902340" y="0"/>
                    </a:lnTo>
                    <a:lnTo>
                      <a:pt x="17902340" y="144780"/>
                    </a:lnTo>
                    <a:lnTo>
                      <a:pt x="17757560" y="144780"/>
                    </a:lnTo>
                    <a:lnTo>
                      <a:pt x="1775756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7757560" y="0"/>
                    </a:lnTo>
                    <a:lnTo>
                      <a:pt x="1775756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F7F4FA"/>
              </a:solidFill>
              <a:ln>
                <a:noFill/>
              </a:ln>
            </p:spPr>
          </p:sp>
        </p:grpSp>
      </p:grpSp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9956" y="4212091"/>
            <a:ext cx="587287" cy="5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350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Assistant</vt:lpstr>
      <vt:lpstr>Aleo</vt:lpstr>
      <vt:lpstr>Arial</vt:lpstr>
      <vt:lpstr>Cormorant Garamond</vt:lpstr>
      <vt:lpstr>Times</vt:lpstr>
      <vt:lpstr>Calibri</vt:lpstr>
      <vt:lpstr>Arimo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PERERA K.S.D.</cp:lastModifiedBy>
  <cp:revision>3</cp:revision>
  <dcterms:modified xsi:type="dcterms:W3CDTF">2022-02-18T05:35:16Z</dcterms:modified>
</cp:coreProperties>
</file>